
<file path=[Content_Types].xml><?xml version="1.0" encoding="utf-8"?>
<Types xmlns="http://schemas.openxmlformats.org/package/2006/content-types">
  <Default ContentType="image/jpeg" Extension="jpg"/>
  <Default ContentType="image/gif" Extension="gif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6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notesMaster+xml" PartName="/ppt/notesMasters/notesMaster1.xml"/>
  <Override ContentType="application/vnd.openxmlformats-officedocument.presentationml.slide+xml" PartName="/ppt/slides/slide10.xml"/>
  <Override ContentType="application/vnd.openxmlformats-officedocument.presentationml.slide+xml" PartName="/ppt/slides/slide8.xml"/>
  <Override ContentType="application/vnd.openxmlformats-officedocument.presentationml.slide+xml" PartName="/ppt/slides/slide16.xml"/>
  <Override ContentType="application/vnd.openxmlformats-officedocument.presentationml.slide+xml" PartName="/ppt/slides/slide13.xml"/>
  <Override ContentType="application/vnd.openxmlformats-officedocument.presentationml.slide+xml" PartName="/ppt/slides/slide27.xml"/>
  <Override ContentType="application/vnd.openxmlformats-officedocument.presentationml.slide+xml" PartName="/ppt/slides/slide23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5.xml"/>
  <Override ContentType="application/vnd.openxmlformats-officedocument.presentationml.slide+xml" PartName="/ppt/slides/slide2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11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22.xml"/>
  <Override ContentType="application/vnd.openxmlformats-officedocument.presentationml.slide+xml" PartName="/ppt/slides/slide28.xml"/>
  <Override ContentType="application/vnd.openxmlformats-officedocument.presentationml.slide+xml" PartName="/ppt/slides/slide26.xml"/>
  <Override ContentType="application/vnd.openxmlformats-officedocument.presentationml.slide+xml" PartName="/ppt/slides/slide15.xml"/>
  <Override ContentType="application/vnd.openxmlformats-officedocument.presentationml.slide+xml" PartName="/ppt/slides/slide18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6.xml"/>
  <Override ContentType="application/vnd.openxmlformats-officedocument.presentationml.slide+xml" PartName="/ppt/slides/slide24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2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F08F2CB-723B-4BF1-AF94-55F7D3F0B2F3}">
  <a:tblStyle styleId="{EF08F2CB-723B-4BF1-AF94-55F7D3F0B2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2" Type="http://schemas.openxmlformats.org/officeDocument/2006/relationships/slide" Target="slides/slide6.xml"/><Relationship Id="rId28" Type="http://schemas.openxmlformats.org/officeDocument/2006/relationships/slide" Target="slides/slide2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5" Type="http://schemas.openxmlformats.org/officeDocument/2006/relationships/slide" Target="slides/slide9.xml"/><Relationship Id="rId11" Type="http://schemas.openxmlformats.org/officeDocument/2006/relationships/slide" Target="slides/slide5.xml"/><Relationship Id="rId25" Type="http://schemas.openxmlformats.org/officeDocument/2006/relationships/slide" Target="slides/slide19.xml"/><Relationship Id="rId14" Type="http://schemas.openxmlformats.org/officeDocument/2006/relationships/slide" Target="slides/slide8.xml"/><Relationship Id="rId7" Type="http://schemas.openxmlformats.org/officeDocument/2006/relationships/slide" Target="slides/slide1.xml"/><Relationship Id="rId29" Type="http://schemas.openxmlformats.org/officeDocument/2006/relationships/slide" Target="slides/slide23.xml"/><Relationship Id="rId27" Type="http://schemas.openxmlformats.org/officeDocument/2006/relationships/slide" Target="slides/slide21.xml"/><Relationship Id="rId35" Type="http://schemas.openxmlformats.org/officeDocument/2006/relationships/slide" Target="slides/slide29.xml"/><Relationship Id="rId13" Type="http://schemas.openxmlformats.org/officeDocument/2006/relationships/slide" Target="slides/slide7.xml"/><Relationship Id="rId8" Type="http://schemas.openxmlformats.org/officeDocument/2006/relationships/slide" Target="slides/slide2.xml"/><Relationship Id="rId34" Type="http://schemas.openxmlformats.org/officeDocument/2006/relationships/slide" Target="slides/slide28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1" Type="http://schemas.openxmlformats.org/officeDocument/2006/relationships/slide" Target="slides/slide25.xml"/><Relationship Id="rId33" Type="http://schemas.openxmlformats.org/officeDocument/2006/relationships/slide" Target="slides/slide27.xml"/><Relationship Id="rId22" Type="http://schemas.openxmlformats.org/officeDocument/2006/relationships/slide" Target="slides/slide16.xml"/><Relationship Id="rId1" Type="http://schemas.openxmlformats.org/officeDocument/2006/relationships/theme" Target="theme/theme1.xml"/><Relationship Id="rId30" Type="http://schemas.openxmlformats.org/officeDocument/2006/relationships/slide" Target="slides/slide24.xml"/><Relationship Id="rId18" Type="http://schemas.openxmlformats.org/officeDocument/2006/relationships/slide" Target="slides/slide12.xml"/><Relationship Id="rId5" Type="http://schemas.openxmlformats.org/officeDocument/2006/relationships/slideMaster" Target="slideMasters/slideMaster1.xml"/><Relationship Id="rId26" Type="http://schemas.openxmlformats.org/officeDocument/2006/relationships/slide" Target="slides/slide20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1" Type="http://schemas.openxmlformats.org/officeDocument/2006/relationships/slide" Target="slides/slide15.xml"/><Relationship Id="rId2" Type="http://schemas.openxmlformats.org/officeDocument/2006/relationships/viewProps" Target="viewProps.xml"/><Relationship Id="rId32" Type="http://schemas.openxmlformats.org/officeDocument/2006/relationships/slide" Target="slides/slide26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17" Type="http://schemas.openxmlformats.org/officeDocument/2006/relationships/slide" Target="slides/slide11.xml"/><Relationship Id="rId3" Type="http://schemas.openxmlformats.org/officeDocument/2006/relationships/presProps" Target="presProps.xml"/><Relationship Id="rId6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&#10;文本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8831427" y="6414793"/>
            <a:ext cx="775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7" Type="http://schemas.openxmlformats.org/officeDocument/2006/relationships/slideLayout" Target="../slideLayouts/slideLayout7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4" Type="http://schemas.openxmlformats.org/officeDocument/2006/relationships/image" Target="../media/image3.jpg"/><Relationship Id="rId3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3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3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Relationship Id="rId3" Type="http://schemas.openxmlformats.org/officeDocument/2006/relationships/image" Target="../media/image24.jp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雨, 天空, 户外&#10;&#10;已生成极高可信度的说明" id="89" name="Google Shape;89;p13"/>
          <p:cNvPicPr preferRelativeResize="0"/>
          <p:nvPr/>
        </p:nvPicPr>
        <p:blipFill rotWithShape="1">
          <a:blip r:embed="rId3">
            <a:alphaModFix/>
          </a:blip>
          <a:srcRect b="6568" l="5157" r="5148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3615055" y="461645"/>
            <a:ext cx="4716900" cy="4659000"/>
          </a:xfrm>
          <a:prstGeom prst="ellipse">
            <a:avLst/>
          </a:prstGeom>
          <a:gradFill>
            <a:gsLst>
              <a:gs pos="0">
                <a:srgbClr val="D8D8D8">
                  <a:alpha val="61568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462957" y="975897"/>
            <a:ext cx="31341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0" i="0" lang="zh-TW" sz="1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排</a:t>
            </a:r>
            <a:endParaRPr b="0" i="0" sz="1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0" i="0" lang="zh-TW" sz="1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序</a:t>
            </a:r>
            <a:endParaRPr b="0" i="0" sz="1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4742815" y="2033270"/>
            <a:ext cx="1846580" cy="1982470"/>
            <a:chOff x="7469" y="3202"/>
            <a:chExt cx="2908" cy="3122"/>
          </a:xfrm>
        </p:grpSpPr>
        <p:cxnSp>
          <p:nvCxnSpPr>
            <p:cNvPr id="93" name="Google Shape;93;p13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4" name="Google Shape;94;p13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 rot="5400000">
            <a:off x="5030240" y="3729235"/>
            <a:ext cx="1533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Group 4</a:t>
            </a:r>
            <a:endParaRPr b="0" i="0" sz="1800" u="none" cap="none" strike="noStrike">
              <a:solidFill>
                <a:srgbClr val="7F7F7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2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209" name="Google Shape;209;p22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0" name="Google Shape;210;p22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2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1738453" y="304126"/>
            <a:ext cx="2881017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使用案例圖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22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b="87085" l="8686" r="12418" t="0"/>
          <a:stretch/>
        </p:blipFill>
        <p:spPr>
          <a:xfrm>
            <a:off x="0" y="1283900"/>
            <a:ext cx="6138335" cy="225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b="59379" l="0" r="2714" t="15412"/>
          <a:stretch/>
        </p:blipFill>
        <p:spPr>
          <a:xfrm>
            <a:off x="4845570" y="2551476"/>
            <a:ext cx="7159739" cy="417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3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221" name="Google Shape;221;p23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2" name="Google Shape;222;p23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23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1738453" y="304126"/>
            <a:ext cx="2881017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使用案例圖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23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6" name="Google Shape;226;p23"/>
          <p:cNvPicPr preferRelativeResize="0"/>
          <p:nvPr/>
        </p:nvPicPr>
        <p:blipFill rotWithShape="1">
          <a:blip r:embed="rId3">
            <a:alphaModFix/>
          </a:blip>
          <a:srcRect b="36195" l="6742" r="0" t="40773"/>
          <a:stretch/>
        </p:blipFill>
        <p:spPr>
          <a:xfrm>
            <a:off x="127590" y="2158410"/>
            <a:ext cx="6039294" cy="335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3">
            <a:alphaModFix/>
          </a:blip>
          <a:srcRect b="0" l="6590" r="14289" t="63726"/>
          <a:stretch/>
        </p:blipFill>
        <p:spPr>
          <a:xfrm>
            <a:off x="6166884" y="304126"/>
            <a:ext cx="5688418" cy="5862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4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233" name="Google Shape;233;p24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4" name="Google Shape;234;p24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4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1738453" y="304126"/>
            <a:ext cx="2881017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因果圖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24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8" name="Google Shape;23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990" y="2168684"/>
            <a:ext cx="9303900" cy="3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5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244" name="Google Shape;244;p25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5" name="Google Shape;245;p25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5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1738453" y="304126"/>
            <a:ext cx="2881017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因果圖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9" name="Google Shape;249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0772" y="1825625"/>
            <a:ext cx="67704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6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255" name="Google Shape;255;p26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6" name="Google Shape;256;p26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6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1738453" y="304126"/>
            <a:ext cx="2881017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因果圖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26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0" name="Google Shape;260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759" y="4114801"/>
            <a:ext cx="105156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475" y="1251251"/>
            <a:ext cx="6127885" cy="241401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/>
        </p:nvSpPr>
        <p:spPr>
          <a:xfrm>
            <a:off x="1007110" y="3563898"/>
            <a:ext cx="22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請見附件:因果一.xlsx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7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268" name="Google Shape;268;p27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9" name="Google Shape;269;p27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27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1738453" y="304126"/>
            <a:ext cx="2881017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因果圖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27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3" name="Google Shape;273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70" y="3963689"/>
            <a:ext cx="10515600" cy="19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9582" y="368267"/>
            <a:ext cx="5073518" cy="32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/>
          <p:nvPr/>
        </p:nvSpPr>
        <p:spPr>
          <a:xfrm>
            <a:off x="919631" y="3444326"/>
            <a:ext cx="22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請見附件:因果二.xlsx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8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281" name="Google Shape;281;p28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2" name="Google Shape;282;p28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28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1738453" y="304126"/>
            <a:ext cx="2881017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28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6" name="Google Shape;28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346" y="1825625"/>
            <a:ext cx="67692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天空, 户外, 船&#10;&#10;已生成极高可信度的说明" id="291" name="Google Shape;291;p29"/>
          <p:cNvPicPr preferRelativeResize="0"/>
          <p:nvPr/>
        </p:nvPicPr>
        <p:blipFill rotWithShape="1">
          <a:blip r:embed="rId3">
            <a:alphaModFix/>
          </a:blip>
          <a:srcRect b="0" l="0" r="4003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/>
          <p:nvPr/>
        </p:nvSpPr>
        <p:spPr>
          <a:xfrm>
            <a:off x="3615055" y="530225"/>
            <a:ext cx="4716900" cy="4659000"/>
          </a:xfrm>
          <a:prstGeom prst="ellipse">
            <a:avLst/>
          </a:prstGeom>
          <a:gradFill>
            <a:gsLst>
              <a:gs pos="0">
                <a:srgbClr val="D8D8D8">
                  <a:alpha val="61568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2929951" y="2027555"/>
            <a:ext cx="4740900" cy="22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b="0" i="0" lang="zh-TW" sz="13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29"/>
          <p:cNvCxnSpPr/>
          <p:nvPr/>
        </p:nvCxnSpPr>
        <p:spPr>
          <a:xfrm>
            <a:off x="5037393" y="3990340"/>
            <a:ext cx="7154700" cy="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29"/>
          <p:cNvSpPr/>
          <p:nvPr/>
        </p:nvSpPr>
        <p:spPr>
          <a:xfrm>
            <a:off x="6405068" y="3231477"/>
            <a:ext cx="4418837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功能</a:t>
            </a:r>
            <a:endParaRPr b="1" i="0" sz="3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0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301" name="Google Shape;301;p30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2" name="Google Shape;302;p30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30"/>
          <p:cNvSpPr txBox="1"/>
          <p:nvPr/>
        </p:nvSpPr>
        <p:spPr>
          <a:xfrm>
            <a:off x="516304" y="340995"/>
            <a:ext cx="6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1738453" y="304165"/>
            <a:ext cx="2608249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啟動動畫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30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 b="0" l="1166" r="0" t="1893"/>
          <a:stretch/>
        </p:blipFill>
        <p:spPr>
          <a:xfrm>
            <a:off x="6232859" y="1251251"/>
            <a:ext cx="5569013" cy="447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/>
          <p:nvPr/>
        </p:nvSpPr>
        <p:spPr>
          <a:xfrm rot="2211625">
            <a:off x="7505806" y="6128103"/>
            <a:ext cx="362580" cy="3625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607008" y="3266831"/>
            <a:ext cx="48717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有啟動畫面與音樂提醒使用者</a:t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程式正在啟動中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1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314" name="Google Shape;314;p31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1"/>
          <p:cNvSpPr txBox="1"/>
          <p:nvPr/>
        </p:nvSpPr>
        <p:spPr>
          <a:xfrm>
            <a:off x="516304" y="340995"/>
            <a:ext cx="6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1738453" y="304165"/>
            <a:ext cx="2367919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主介面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31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790" y="922635"/>
            <a:ext cx="6202475" cy="46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 rot="2211625">
            <a:off x="7505806" y="6128103"/>
            <a:ext cx="362580" cy="3625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366874" y="2994115"/>
            <a:ext cx="52326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可以在主介面手動輸入內容排序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或是使用標題列的選單</a:t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進行動作以及更改相關設定</a:t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文字, 天空, 地图&#10;&#10;已生成极高可信度的说明" id="101" name="Google Shape;1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652000" cy="6858000"/>
          </a:xfrm>
          <a:custGeom>
            <a:pathLst>
              <a:path extrusionOk="0" h="6858000" w="9652000">
                <a:moveTo>
                  <a:pt x="0" y="0"/>
                </a:moveTo>
                <a:lnTo>
                  <a:pt x="9652000" y="0"/>
                </a:lnTo>
                <a:lnTo>
                  <a:pt x="9652000" y="3173414"/>
                </a:lnTo>
                <a:lnTo>
                  <a:pt x="6743700" y="1988878"/>
                </a:lnTo>
                <a:lnTo>
                  <a:pt x="6858000" y="4389178"/>
                </a:lnTo>
                <a:lnTo>
                  <a:pt x="4381500" y="5760778"/>
                </a:lnTo>
                <a:lnTo>
                  <a:pt x="5524500" y="6808528"/>
                </a:lnTo>
                <a:lnTo>
                  <a:pt x="57544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2099916" y="2282303"/>
            <a:ext cx="35166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zh-TW" sz="5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b="1" i="0" sz="5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zh-TW" sz="5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b="1" i="0" lang="zh-TW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图片包含 文字, 天空, 地图&#10;&#10;已生成极高可信度的说明" id="103" name="Google Shape;103;p14"/>
          <p:cNvPicPr preferRelativeResize="0"/>
          <p:nvPr/>
        </p:nvPicPr>
        <p:blipFill rotWithShape="1">
          <a:blip r:embed="rId4">
            <a:alphaModFix/>
          </a:blip>
          <a:srcRect b="1176" l="0" r="0" t="0"/>
          <a:stretch/>
        </p:blipFill>
        <p:spPr>
          <a:xfrm rot="10800000">
            <a:off x="8060690" y="3161849"/>
            <a:ext cx="4171950" cy="3845363"/>
          </a:xfrm>
          <a:custGeom>
            <a:pathLst>
              <a:path extrusionOk="0" h="3894038" w="4171950">
                <a:moveTo>
                  <a:pt x="1612080" y="3894038"/>
                </a:moveTo>
                <a:lnTo>
                  <a:pt x="0" y="3894038"/>
                </a:lnTo>
                <a:lnTo>
                  <a:pt x="0" y="0"/>
                </a:lnTo>
                <a:lnTo>
                  <a:pt x="4171950" y="0"/>
                </a:lnTo>
                <a:lnTo>
                  <a:pt x="4171950" y="1801895"/>
                </a:lnTo>
                <a:lnTo>
                  <a:pt x="2914876" y="1129304"/>
                </a:lnTo>
                <a:lnTo>
                  <a:pt x="2964280" y="2492217"/>
                </a:lnTo>
                <a:lnTo>
                  <a:pt x="1895588" y="3269757"/>
                </a:lnTo>
                <a:lnTo>
                  <a:pt x="1447800" y="2190750"/>
                </a:lnTo>
                <a:lnTo>
                  <a:pt x="1381125" y="2495550"/>
                </a:lnTo>
                <a:lnTo>
                  <a:pt x="800100" y="2428875"/>
                </a:lnTo>
                <a:lnTo>
                  <a:pt x="733425" y="2609850"/>
                </a:lnTo>
                <a:close/>
                <a:moveTo>
                  <a:pt x="2487264" y="3894038"/>
                </a:moveTo>
                <a:lnTo>
                  <a:pt x="2154664" y="3894038"/>
                </a:lnTo>
                <a:lnTo>
                  <a:pt x="1898380" y="3276484"/>
                </a:lnTo>
                <a:lnTo>
                  <a:pt x="2387892" y="386594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4" name="Google Shape;104;p14"/>
          <p:cNvSpPr/>
          <p:nvPr/>
        </p:nvSpPr>
        <p:spPr>
          <a:xfrm>
            <a:off x="6564635" y="619700"/>
            <a:ext cx="3439822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專案規劃內容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6564635" y="3690071"/>
            <a:ext cx="3439822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功能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6022082" y="764107"/>
            <a:ext cx="536700" cy="5367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6022082" y="3841828"/>
            <a:ext cx="536700" cy="5367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6739401" y="1046719"/>
            <a:ext cx="35763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簡介	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工作分配內容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工作分解結構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專案時程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開發環境與工具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專案風險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使用案例圖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因果圖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739401" y="4142723"/>
            <a:ext cx="3576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啟動動畫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主介面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排序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按鍵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●"/>
            </a:pPr>
            <a:r>
              <a:rPr b="0" i="0" lang="zh-TW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選單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2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327" name="Google Shape;327;p32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8" name="Google Shape;328;p32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32"/>
          <p:cNvSpPr txBox="1"/>
          <p:nvPr/>
        </p:nvSpPr>
        <p:spPr>
          <a:xfrm>
            <a:off x="516304" y="340995"/>
            <a:ext cx="6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1738453" y="340881"/>
            <a:ext cx="1486215" cy="588081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排序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32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2" name="Google Shape;3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0963" y="1251250"/>
            <a:ext cx="5603967" cy="444126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 rot="2211625">
            <a:off x="7505806" y="6128103"/>
            <a:ext cx="362580" cy="3625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246725" y="2619723"/>
            <a:ext cx="59556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用好排序內容後可開始排序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過程中會標記排序對象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完成後顯示結果和各演算法速度排行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3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340" name="Google Shape;340;p33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1" name="Google Shape;341;p33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33"/>
          <p:cNvSpPr txBox="1"/>
          <p:nvPr/>
        </p:nvSpPr>
        <p:spPr>
          <a:xfrm>
            <a:off x="516304" y="340995"/>
            <a:ext cx="6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1738453" y="340881"/>
            <a:ext cx="1486215" cy="588081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按鍵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33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5" name="Google Shape;3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015" y="368267"/>
            <a:ext cx="3755341" cy="306149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/>
          <p:nvPr/>
        </p:nvSpPr>
        <p:spPr>
          <a:xfrm rot="2211625">
            <a:off x="7505806" y="6128103"/>
            <a:ext cx="362580" cy="3625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451025" y="1566613"/>
            <a:ext cx="4873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可於過程中點擊使用三個按鈕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分別為暫停、跳過、中斷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007" y="2994095"/>
            <a:ext cx="3598120" cy="306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6772" y="4294770"/>
            <a:ext cx="3598120" cy="160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4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355" name="Google Shape;355;p34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6" name="Google Shape;356;p34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34"/>
          <p:cNvSpPr txBox="1"/>
          <p:nvPr/>
        </p:nvSpPr>
        <p:spPr>
          <a:xfrm>
            <a:off x="516304" y="340995"/>
            <a:ext cx="6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1738453" y="340881"/>
            <a:ext cx="1486215" cy="588081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按鍵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34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0" name="Google Shape;360;p34"/>
          <p:cNvSpPr/>
          <p:nvPr/>
        </p:nvSpPr>
        <p:spPr>
          <a:xfrm rot="2211625">
            <a:off x="7505806" y="6128103"/>
            <a:ext cx="362580" cy="3625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115393" y="3094775"/>
            <a:ext cx="5416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此GIF圖為使用中斷按鍵的情況→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2261" y="922635"/>
            <a:ext cx="6400800" cy="482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5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368" name="Google Shape;368;p35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9" name="Google Shape;369;p35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35"/>
          <p:cNvSpPr txBox="1"/>
          <p:nvPr/>
        </p:nvSpPr>
        <p:spPr>
          <a:xfrm>
            <a:off x="516304" y="340995"/>
            <a:ext cx="6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1738453" y="340881"/>
            <a:ext cx="3827594" cy="668274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選單:執行動作</a:t>
            </a:r>
            <a:b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File &amp; Edit &amp; Task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35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6104" y="1747887"/>
            <a:ext cx="2479506" cy="386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5"/>
          <p:cNvSpPr/>
          <p:nvPr/>
        </p:nvSpPr>
        <p:spPr>
          <a:xfrm rot="2211625">
            <a:off x="7505806" y="6128103"/>
            <a:ext cx="362580" cy="3625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04" y="2032471"/>
            <a:ext cx="3898770" cy="358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0391" y="2208137"/>
            <a:ext cx="3984501" cy="2961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6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382" name="Google Shape;382;p36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3" name="Google Shape;383;p36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36"/>
          <p:cNvSpPr txBox="1"/>
          <p:nvPr/>
        </p:nvSpPr>
        <p:spPr>
          <a:xfrm>
            <a:off x="516304" y="340995"/>
            <a:ext cx="6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1738452" y="340881"/>
            <a:ext cx="4934884" cy="668274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選單:調整設定和程式資訊</a:t>
            </a:r>
            <a:b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Option &amp; About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p36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7" name="Google Shape;3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8193" y="3709134"/>
            <a:ext cx="3013431" cy="161750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6"/>
          <p:cNvSpPr/>
          <p:nvPr/>
        </p:nvSpPr>
        <p:spPr>
          <a:xfrm rot="2211625">
            <a:off x="7505806" y="6128103"/>
            <a:ext cx="362580" cy="3625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36"/>
          <p:cNvPicPr preferRelativeResize="0"/>
          <p:nvPr/>
        </p:nvPicPr>
        <p:blipFill rotWithShape="1">
          <a:blip r:embed="rId4">
            <a:alphaModFix/>
          </a:blip>
          <a:srcRect b="0" l="2056" r="0" t="2695"/>
          <a:stretch/>
        </p:blipFill>
        <p:spPr>
          <a:xfrm>
            <a:off x="6898106" y="1251251"/>
            <a:ext cx="4483518" cy="2142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36"/>
          <p:cNvGrpSpPr/>
          <p:nvPr/>
        </p:nvGrpSpPr>
        <p:grpSpPr>
          <a:xfrm>
            <a:off x="673768" y="1695355"/>
            <a:ext cx="6112043" cy="3663505"/>
            <a:chOff x="465221" y="1471092"/>
            <a:chExt cx="6112043" cy="3663505"/>
          </a:xfrm>
        </p:grpSpPr>
        <p:pic>
          <p:nvPicPr>
            <p:cNvPr id="391" name="Google Shape;391;p36"/>
            <p:cNvPicPr preferRelativeResize="0"/>
            <p:nvPr/>
          </p:nvPicPr>
          <p:blipFill rotWithShape="1">
            <a:blip r:embed="rId5">
              <a:alphaModFix/>
            </a:blip>
            <a:srcRect b="0" l="1409" r="0" t="0"/>
            <a:stretch/>
          </p:blipFill>
          <p:spPr>
            <a:xfrm>
              <a:off x="465221" y="1471092"/>
              <a:ext cx="4274834" cy="3341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36"/>
            <p:cNvPicPr preferRelativeResize="0"/>
            <p:nvPr/>
          </p:nvPicPr>
          <p:blipFill rotWithShape="1">
            <a:blip r:embed="rId6">
              <a:alphaModFix/>
            </a:blip>
            <a:srcRect b="0" l="0" r="4961" t="0"/>
            <a:stretch/>
          </p:blipFill>
          <p:spPr>
            <a:xfrm>
              <a:off x="4732003" y="3574085"/>
              <a:ext cx="1845261" cy="15605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7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398" name="Google Shape;398;p37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9" name="Google Shape;399;p37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37"/>
          <p:cNvSpPr txBox="1"/>
          <p:nvPr/>
        </p:nvSpPr>
        <p:spPr>
          <a:xfrm>
            <a:off x="516304" y="340995"/>
            <a:ext cx="6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1738453" y="304165"/>
            <a:ext cx="2929673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選單:Option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37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3" name="Google Shape;4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992" y="922635"/>
            <a:ext cx="6084071" cy="46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7"/>
          <p:cNvSpPr/>
          <p:nvPr/>
        </p:nvSpPr>
        <p:spPr>
          <a:xfrm rot="2211625">
            <a:off x="7505806" y="6128103"/>
            <a:ext cx="362580" cy="3625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366874" y="2994114"/>
            <a:ext cx="5119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將Algorithm中的數字換成字串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便可排序字元/字串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TestCase1(手動輸入 + ExchangeSort)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12" name="Google Shape;412;p38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200" y="987425"/>
            <a:ext cx="6172201" cy="463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title"/>
          </p:nvPr>
        </p:nvSpPr>
        <p:spPr>
          <a:xfrm>
            <a:off x="839800" y="457200"/>
            <a:ext cx="99975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4400">
                <a:solidFill>
                  <a:srgbClr val="000000"/>
                </a:solidFill>
              </a:rPr>
              <a:t>TestCase2(隨機生成 + BubbleSort)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22" name="Google Shape;4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353" y="1651640"/>
            <a:ext cx="6172200" cy="462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>
            <p:ph type="title"/>
          </p:nvPr>
        </p:nvSpPr>
        <p:spPr>
          <a:xfrm>
            <a:off x="839800" y="457200"/>
            <a:ext cx="101061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000000"/>
                </a:solidFill>
              </a:rPr>
              <a:t>TestCase3(檔案輸入 + InsertionSort)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 txBox="1"/>
          <p:nvPr>
            <p:ph idx="1" type="body"/>
          </p:nvPr>
        </p:nvSpPr>
        <p:spPr>
          <a:xfrm>
            <a:off x="839814" y="2057400"/>
            <a:ext cx="8528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30" name="Google Shape;4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25" y="2057400"/>
            <a:ext cx="5513251" cy="413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350" y="1915200"/>
            <a:ext cx="5089656" cy="41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雨, 天空, 户外&#10;&#10;已生成极高可信度的说明" id="436" name="Google Shape;436;p41"/>
          <p:cNvPicPr preferRelativeResize="0"/>
          <p:nvPr/>
        </p:nvPicPr>
        <p:blipFill rotWithShape="1">
          <a:blip r:embed="rId3">
            <a:alphaModFix/>
          </a:blip>
          <a:srcRect b="6568" l="5157" r="5148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/>
          <p:nvPr/>
        </p:nvSpPr>
        <p:spPr>
          <a:xfrm>
            <a:off x="3615055" y="461645"/>
            <a:ext cx="4716900" cy="4659000"/>
          </a:xfrm>
          <a:prstGeom prst="ellipse">
            <a:avLst/>
          </a:prstGeom>
          <a:gradFill>
            <a:gsLst>
              <a:gs pos="0">
                <a:srgbClr val="D8D8D8">
                  <a:alpha val="61568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4497625" y="1234065"/>
            <a:ext cx="23967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0" i="0" lang="zh-TW" sz="1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41"/>
          <p:cNvGrpSpPr/>
          <p:nvPr/>
        </p:nvGrpSpPr>
        <p:grpSpPr>
          <a:xfrm>
            <a:off x="4682618" y="2595437"/>
            <a:ext cx="2951607" cy="1294122"/>
            <a:chOff x="7469" y="3202"/>
            <a:chExt cx="2908" cy="3122"/>
          </a:xfrm>
        </p:grpSpPr>
        <p:cxnSp>
          <p:nvCxnSpPr>
            <p:cNvPr id="440" name="Google Shape;440;p41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1" name="Google Shape;441;p41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1"/>
          <p:cNvSpPr txBox="1"/>
          <p:nvPr/>
        </p:nvSpPr>
        <p:spPr>
          <a:xfrm>
            <a:off x="6157560" y="3530175"/>
            <a:ext cx="148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Group 4</a:t>
            </a:r>
            <a:endParaRPr b="0" i="0" sz="1800" u="none" cap="none" strike="noStrike">
              <a:solidFill>
                <a:srgbClr val="7F7F7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天空, 户外, 船&#10;&#10;已生成极高可信度的说明"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4003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3615055" y="530225"/>
            <a:ext cx="4716900" cy="4659000"/>
          </a:xfrm>
          <a:prstGeom prst="ellipse">
            <a:avLst/>
          </a:prstGeom>
          <a:gradFill>
            <a:gsLst>
              <a:gs pos="0">
                <a:srgbClr val="D8D8D8">
                  <a:alpha val="61568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929951" y="2027555"/>
            <a:ext cx="4740900" cy="22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b="0" i="0" lang="zh-TW" sz="13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>
            <a:off x="5037393" y="3990340"/>
            <a:ext cx="7154700" cy="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15"/>
          <p:cNvSpPr/>
          <p:nvPr/>
        </p:nvSpPr>
        <p:spPr>
          <a:xfrm>
            <a:off x="6405068" y="3231477"/>
            <a:ext cx="4418837" cy="614812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專案規劃內容</a:t>
            </a:r>
            <a:endParaRPr b="1" i="0" sz="3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6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124" name="Google Shape;124;p16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5" name="Google Shape;125;p16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6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1738453" y="304127"/>
            <a:ext cx="1405122" cy="534619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簡介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6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9" name="Google Shape;129;p16"/>
          <p:cNvGrpSpPr/>
          <p:nvPr/>
        </p:nvGrpSpPr>
        <p:grpSpPr>
          <a:xfrm>
            <a:off x="754592" y="1489396"/>
            <a:ext cx="402354" cy="402354"/>
            <a:chOff x="1037999" y="2205641"/>
            <a:chExt cx="540000" cy="540000"/>
          </a:xfrm>
        </p:grpSpPr>
        <p:sp>
          <p:nvSpPr>
            <p:cNvPr id="130" name="Google Shape;130;p16"/>
            <p:cNvSpPr/>
            <p:nvPr/>
          </p:nvSpPr>
          <p:spPr>
            <a:xfrm>
              <a:off x="1037999" y="2205641"/>
              <a:ext cx="540000" cy="540000"/>
            </a:xfrm>
            <a:prstGeom prst="ellipse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 rot="-5400000">
              <a:off x="1167404" y="2334962"/>
              <a:ext cx="281400" cy="281400"/>
            </a:xfrm>
            <a:prstGeom prst="chevron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6"/>
          <p:cNvSpPr/>
          <p:nvPr/>
        </p:nvSpPr>
        <p:spPr>
          <a:xfrm>
            <a:off x="1293032" y="1457116"/>
            <a:ext cx="34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以物件導向程式開發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16"/>
          <p:cNvGrpSpPr/>
          <p:nvPr/>
        </p:nvGrpSpPr>
        <p:grpSpPr>
          <a:xfrm>
            <a:off x="749299" y="2620301"/>
            <a:ext cx="402354" cy="402354"/>
            <a:chOff x="1037999" y="2205641"/>
            <a:chExt cx="540000" cy="540000"/>
          </a:xfrm>
        </p:grpSpPr>
        <p:sp>
          <p:nvSpPr>
            <p:cNvPr id="134" name="Google Shape;134;p16"/>
            <p:cNvSpPr/>
            <p:nvPr/>
          </p:nvSpPr>
          <p:spPr>
            <a:xfrm>
              <a:off x="1037999" y="2205641"/>
              <a:ext cx="540000" cy="540000"/>
            </a:xfrm>
            <a:prstGeom prst="ellipse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 rot="-5400000">
              <a:off x="1167404" y="2334962"/>
              <a:ext cx="281400" cy="281400"/>
            </a:xfrm>
            <a:prstGeom prst="chevron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6"/>
          <p:cNvSpPr/>
          <p:nvPr/>
        </p:nvSpPr>
        <p:spPr>
          <a:xfrm>
            <a:off x="1293032" y="2513481"/>
            <a:ext cx="48735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能以手動、檔案、資料庫輸入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或亂數產生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6"/>
          <p:cNvGrpSpPr/>
          <p:nvPr/>
        </p:nvGrpSpPr>
        <p:grpSpPr>
          <a:xfrm>
            <a:off x="754592" y="3858531"/>
            <a:ext cx="402354" cy="402354"/>
            <a:chOff x="1037999" y="2205641"/>
            <a:chExt cx="540000" cy="540000"/>
          </a:xfrm>
        </p:grpSpPr>
        <p:sp>
          <p:nvSpPr>
            <p:cNvPr id="138" name="Google Shape;138;p16"/>
            <p:cNvSpPr/>
            <p:nvPr/>
          </p:nvSpPr>
          <p:spPr>
            <a:xfrm>
              <a:off x="1037999" y="2205641"/>
              <a:ext cx="540000" cy="540000"/>
            </a:xfrm>
            <a:prstGeom prst="ellipse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 rot="-5400000">
              <a:off x="1167404" y="2334962"/>
              <a:ext cx="281400" cy="281400"/>
            </a:xfrm>
            <a:prstGeom prst="chevron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1293032" y="3826251"/>
            <a:ext cx="4152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可排序數字、文字及物件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並列出排序過程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6"/>
          <p:cNvGrpSpPr/>
          <p:nvPr/>
        </p:nvGrpSpPr>
        <p:grpSpPr>
          <a:xfrm>
            <a:off x="6636186" y="2358120"/>
            <a:ext cx="402354" cy="402354"/>
            <a:chOff x="1037999" y="2205641"/>
            <a:chExt cx="540000" cy="540000"/>
          </a:xfrm>
        </p:grpSpPr>
        <p:sp>
          <p:nvSpPr>
            <p:cNvPr id="142" name="Google Shape;142;p16"/>
            <p:cNvSpPr/>
            <p:nvPr/>
          </p:nvSpPr>
          <p:spPr>
            <a:xfrm>
              <a:off x="1037999" y="2205641"/>
              <a:ext cx="540000" cy="540000"/>
            </a:xfrm>
            <a:prstGeom prst="ellipse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 rot="-5400000">
              <a:off x="1167404" y="2334962"/>
              <a:ext cx="281400" cy="281400"/>
            </a:xfrm>
            <a:prstGeom prst="chevron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6"/>
          <p:cNvSpPr/>
          <p:nvPr/>
        </p:nvSpPr>
        <p:spPr>
          <a:xfrm>
            <a:off x="7174626" y="2325840"/>
            <a:ext cx="3081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可選擇的演算法為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Insertion Sort、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 Sort、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Bubble Sort、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Sort、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Sort等等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16"/>
          <p:cNvGrpSpPr/>
          <p:nvPr/>
        </p:nvGrpSpPr>
        <p:grpSpPr>
          <a:xfrm>
            <a:off x="749299" y="5047987"/>
            <a:ext cx="402354" cy="402354"/>
            <a:chOff x="1037999" y="2205641"/>
            <a:chExt cx="540000" cy="540000"/>
          </a:xfrm>
        </p:grpSpPr>
        <p:sp>
          <p:nvSpPr>
            <p:cNvPr id="146" name="Google Shape;146;p16"/>
            <p:cNvSpPr/>
            <p:nvPr/>
          </p:nvSpPr>
          <p:spPr>
            <a:xfrm>
              <a:off x="1037999" y="2205641"/>
              <a:ext cx="540000" cy="540000"/>
            </a:xfrm>
            <a:prstGeom prst="ellipse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 rot="-5400000">
              <a:off x="1167404" y="2334962"/>
              <a:ext cx="281400" cy="281400"/>
            </a:xfrm>
            <a:prstGeom prst="chevron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6"/>
          <p:cNvSpPr/>
          <p:nvPr/>
        </p:nvSpPr>
        <p:spPr>
          <a:xfrm>
            <a:off x="1287739" y="5015707"/>
            <a:ext cx="4152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系統為圖形使用者介面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可從標題列進行各種設定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154" name="Google Shape;154;p17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5" name="Google Shape;155;p17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7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1738453" y="304127"/>
            <a:ext cx="3585789" cy="588081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工作分派內容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17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59" name="Google Shape;159;p17"/>
          <p:cNvGraphicFramePr/>
          <p:nvPr/>
        </p:nvGraphicFramePr>
        <p:xfrm>
          <a:off x="1566755" y="104267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{EF08F2CB-723B-4BF1-AF94-55F7D3F0B2F3}</a:tableStyleId>
              </a:tblPr>
              <a:tblGrid>
                <a:gridCol w="1144625"/>
                <a:gridCol w="4127250"/>
                <a:gridCol w="3588750"/>
              </a:tblGrid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編號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名稱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人員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1.1.1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GUI</a:t>
                      </a: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版面設計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林姿伶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1.1.2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GUI</a:t>
                      </a: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實作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李沛蓉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1.1.3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Sort</a:t>
                      </a: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設計與實作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吳星旻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1.1.4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資料庫讀取實作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陳宥騰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1.1.5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整合</a:t>
                      </a:r>
                      <a:r>
                        <a:rPr b="1" lang="zh-TW" sz="2400" u="none" cap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system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郭威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1.2.1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偵錯工作分配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蔡宗軒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1.2.2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程式偵錯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蔡佳翰、吳冠霖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1.3.1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ppt</a:t>
                      </a: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製作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蔡承學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1.3.2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企畫書撰寫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馮天耀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1.3.3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use case diagram</a:t>
                      </a: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繪製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蔡宗軒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1.3.4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flow diagram</a:t>
                      </a: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繪製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蔡佳翰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36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1.3.5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class diagram</a:t>
                      </a: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繪製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吳冠霖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165" name="Google Shape;165;p18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6" name="Google Shape;166;p18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738453" y="304127"/>
            <a:ext cx="3585789" cy="588081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工作分解結構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8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3725" y="229550"/>
            <a:ext cx="4355225" cy="644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9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176" name="Google Shape;176;p19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7" name="Google Shape;177;p19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9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738453" y="304127"/>
            <a:ext cx="2705561" cy="494523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專案時程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19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 b="1283" l="1070" r="1644" t="1497"/>
          <a:stretch/>
        </p:blipFill>
        <p:spPr>
          <a:xfrm>
            <a:off x="1566755" y="1251251"/>
            <a:ext cx="9352547" cy="496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0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187" name="Google Shape;187;p20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8" name="Google Shape;188;p20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0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1738453" y="304127"/>
            <a:ext cx="3585789" cy="588081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開發環境與工具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0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92" name="Google Shape;192;p20"/>
          <p:cNvGraphicFramePr/>
          <p:nvPr/>
        </p:nvGraphicFramePr>
        <p:xfrm>
          <a:off x="1566755" y="192271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{EF08F2CB-723B-4BF1-AF94-55F7D3F0B2F3}</a:tableStyleId>
              </a:tblPr>
              <a:tblGrid>
                <a:gridCol w="5893125"/>
                <a:gridCol w="2747675"/>
              </a:tblGrid>
              <a:tr h="85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價格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85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Java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免費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85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Eclipse Java Oxygen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免費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  <a:tr h="85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TW" sz="2400" u="none" cap="none" strike="noStrike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Notepad++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免費</a:t>
                      </a:r>
                      <a:endParaRPr sz="1400" u="none" cap="none" strike="noStrike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1"/>
          <p:cNvGrpSpPr/>
          <p:nvPr/>
        </p:nvGrpSpPr>
        <p:grpSpPr>
          <a:xfrm>
            <a:off x="825122" y="304165"/>
            <a:ext cx="826944" cy="939562"/>
            <a:chOff x="7469" y="3202"/>
            <a:chExt cx="2908" cy="3122"/>
          </a:xfrm>
        </p:grpSpPr>
        <p:cxnSp>
          <p:nvCxnSpPr>
            <p:cNvPr id="198" name="Google Shape;198;p21"/>
            <p:cNvCxnSpPr/>
            <p:nvPr/>
          </p:nvCxnSpPr>
          <p:spPr>
            <a:xfrm flipH="1">
              <a:off x="7469" y="3324"/>
              <a:ext cx="2700" cy="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9" name="Google Shape;199;p21"/>
            <p:cNvSpPr/>
            <p:nvPr/>
          </p:nvSpPr>
          <p:spPr>
            <a:xfrm>
              <a:off x="10077" y="3202"/>
              <a:ext cx="300" cy="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21"/>
          <p:cNvSpPr txBox="1"/>
          <p:nvPr/>
        </p:nvSpPr>
        <p:spPr>
          <a:xfrm>
            <a:off x="519430" y="340995"/>
            <a:ext cx="640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1738453" y="304126"/>
            <a:ext cx="2512412" cy="574716"/>
          </a:xfrm>
          <a:custGeom>
            <a:pathLst>
              <a:path extrusionOk="0" h="5346192" w="589768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52600" lIns="247650" spcFirstLastPara="1" rIns="276425" wrap="square" tIns="152600">
            <a:noAutofit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專案風險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21"/>
          <p:cNvCxnSpPr/>
          <p:nvPr/>
        </p:nvCxnSpPr>
        <p:spPr>
          <a:xfrm flipH="1">
            <a:off x="5324610" y="6370955"/>
            <a:ext cx="6680700" cy="19800"/>
          </a:xfrm>
          <a:prstGeom prst="straightConnector1">
            <a:avLst/>
          </a:prstGeom>
          <a:noFill/>
          <a:ln cap="flat" cmpd="sng" w="57150">
            <a:solidFill>
              <a:schemeClr val="lt1">
                <a:alpha val="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03" name="Google Shape;203;p21"/>
          <p:cNvGraphicFramePr/>
          <p:nvPr/>
        </p:nvGraphicFramePr>
        <p:xfrm>
          <a:off x="1385526" y="180753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{EF08F2CB-723B-4BF1-AF94-55F7D3F0B2F3}</a:tableStyleId>
              </a:tblPr>
              <a:tblGrid>
                <a:gridCol w="4335375"/>
                <a:gridCol w="1133550"/>
                <a:gridCol w="4086275"/>
              </a:tblGrid>
              <a:tr h="907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風險項目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機率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影響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907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時程安排過於樂觀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高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進度無法完成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907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人員短缺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低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程式開發無法進行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907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持續不斷的需求變更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低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進度無法完成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